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75AFFD2-C8BF-468B-831D-C51D77202C48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6878274-6933-451B-8192-C55AB0803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AFFD2-C8BF-468B-831D-C51D77202C48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78274-6933-451B-8192-C55AB0803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75AFFD2-C8BF-468B-831D-C51D77202C48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6878274-6933-451B-8192-C55AB0803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AFFD2-C8BF-468B-831D-C51D77202C48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78274-6933-451B-8192-C55AB0803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75AFFD2-C8BF-468B-831D-C51D77202C48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6878274-6933-451B-8192-C55AB0803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AFFD2-C8BF-468B-831D-C51D77202C48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78274-6933-451B-8192-C55AB0803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AFFD2-C8BF-468B-831D-C51D77202C48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78274-6933-451B-8192-C55AB0803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AFFD2-C8BF-468B-831D-C51D77202C48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78274-6933-451B-8192-C55AB0803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75AFFD2-C8BF-468B-831D-C51D77202C48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78274-6933-451B-8192-C55AB0803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AFFD2-C8BF-468B-831D-C51D77202C48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78274-6933-451B-8192-C55AB0803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AFFD2-C8BF-468B-831D-C51D77202C48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78274-6933-451B-8192-C55AB08031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75AFFD2-C8BF-468B-831D-C51D77202C48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6878274-6933-451B-8192-C55AB0803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owl.english.purdue.ed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MLA Documentation </a:t>
            </a:r>
            <a:br>
              <a:rPr lang="en-US" dirty="0" smtClean="0"/>
            </a:br>
            <a:r>
              <a:rPr lang="en-US" dirty="0" smtClean="0"/>
              <a:t>Basics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Lane</a:t>
            </a:r>
          </a:p>
          <a:p>
            <a:r>
              <a:rPr lang="en-US" dirty="0" smtClean="0"/>
              <a:t>9CP Classes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For Tonight!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 separate sheet of paper</a:t>
            </a:r>
          </a:p>
          <a:p>
            <a:r>
              <a:rPr lang="en-US" dirty="0" smtClean="0"/>
              <a:t>Create the correct MLA citation for your one of your books.</a:t>
            </a:r>
          </a:p>
          <a:p>
            <a:r>
              <a:rPr lang="en-US" dirty="0" smtClean="0"/>
              <a:t>Must be ready at the beginning of the class period!  Give to Mrs. Line!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MLA Guide—TIPS!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Heading for works cited page: Works Cited (p. 23)</a:t>
            </a:r>
          </a:p>
          <a:p>
            <a:r>
              <a:rPr lang="en-US" dirty="0" smtClean="0"/>
              <a:t>The listing of the sources are to be in alphabetical order (ABC order)</a:t>
            </a:r>
          </a:p>
          <a:p>
            <a:r>
              <a:rPr lang="en-US" dirty="0" smtClean="0"/>
              <a:t>If there is not an author for a book or </a:t>
            </a:r>
            <a:r>
              <a:rPr lang="en-US" dirty="0" err="1" smtClean="0"/>
              <a:t>EbscoHost</a:t>
            </a:r>
            <a:r>
              <a:rPr lang="en-US" dirty="0" smtClean="0"/>
              <a:t> article, begin with the title</a:t>
            </a:r>
          </a:p>
          <a:p>
            <a:r>
              <a:rPr lang="en-US" dirty="0" smtClean="0"/>
              <a:t>Double-space the entries</a:t>
            </a:r>
          </a:p>
          <a:p>
            <a:r>
              <a:rPr lang="en-US" dirty="0" smtClean="0"/>
              <a:t>Hanging indent for second lines of individual entries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Books</a:t>
            </a:r>
            <a:br>
              <a:rPr lang="en-US" dirty="0" smtClean="0"/>
            </a:br>
            <a:r>
              <a:rPr lang="en-US" dirty="0" smtClean="0"/>
              <a:t>One, Two, or Three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5 steps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Author name. (last name first, first name, middle initial)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Title of book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City, State of publication:*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Publisher,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Year of Publication,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Print.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en-US" sz="2400" dirty="0" smtClean="0"/>
              <a:t>Remember the cities that do not require the state?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Book continued</a:t>
            </a:r>
            <a:br>
              <a:rPr lang="en-US" dirty="0" smtClean="0"/>
            </a:br>
            <a:r>
              <a:rPr lang="en-US" dirty="0" smtClean="0"/>
              <a:t>One author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Isaac Asimov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Greeks:  A Great Adventure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Boston, MA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Houghton Mifflin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1965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Asimov, Isaac.  </a:t>
            </a:r>
            <a:r>
              <a:rPr lang="en-US" u="sng" dirty="0" smtClean="0"/>
              <a:t>The Greeks:  A Great Adventure</a:t>
            </a:r>
            <a:r>
              <a:rPr lang="en-US" dirty="0" smtClean="0"/>
              <a:t>.  Boston:  Houghton Mifflin, 1965 Print.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Book Cont.</a:t>
            </a:r>
            <a:br>
              <a:rPr lang="en-US" dirty="0" smtClean="0"/>
            </a:br>
            <a:r>
              <a:rPr lang="en-US" dirty="0" smtClean="0"/>
              <a:t>Two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Jack L. Goldsmith and Tim Wu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Controls the Internet?  Illusions of a Borderless World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New York, NY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Oxford UP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2006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Goldsmith, Jack L. and Tim Wu.  </a:t>
            </a:r>
            <a:r>
              <a:rPr lang="en-US" u="sng" dirty="0" smtClean="0"/>
              <a:t>Who Controls the Internet?  Illusions of a Borderless World</a:t>
            </a:r>
            <a:r>
              <a:rPr lang="en-US" dirty="0" smtClean="0"/>
              <a:t>.  New York:  Oxford UP, 2006, Print.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Database articles Article</a:t>
            </a:r>
            <a:br>
              <a:rPr lang="en-US" dirty="0" smtClean="0"/>
            </a:br>
            <a:r>
              <a:rPr lang="en-US" dirty="0" smtClean="0"/>
              <a:t>9 steps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Author name(s).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“Title of article.”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Title of publication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Publication information volume#:issue # (Date of publication):  pages. (if available)</a:t>
            </a:r>
          </a:p>
          <a:p>
            <a:pPr marL="806958" lvl="1" indent="-514350">
              <a:buFont typeface="+mj-lt"/>
              <a:buAutoNum type="arabicPeriod"/>
            </a:pPr>
            <a:r>
              <a:rPr lang="en-US" dirty="0" err="1" smtClean="0"/>
              <a:t>n.p</a:t>
            </a:r>
            <a:r>
              <a:rPr lang="en-US" dirty="0" smtClean="0"/>
              <a:t>. if unavailable</a:t>
            </a:r>
          </a:p>
          <a:p>
            <a:pPr marL="514350" indent="-514350">
              <a:buFont typeface="+mj-lt"/>
              <a:buAutoNum type="arabicPeriod"/>
            </a:pPr>
            <a:endParaRPr lang="en-US" u="sng" dirty="0" smtClean="0"/>
          </a:p>
          <a:p>
            <a:pPr marL="514350" indent="-514350">
              <a:buFont typeface="+mj-lt"/>
              <a:buAutoNum type="arabicPeriod"/>
            </a:pPr>
            <a:endParaRPr lang="en-US" u="sng" dirty="0"/>
          </a:p>
          <a:p>
            <a:pPr marL="514350" indent="-514350">
              <a:buFont typeface="+mj-lt"/>
              <a:buAutoNum type="arabicPeriod"/>
            </a:pPr>
            <a:endParaRPr lang="en-US" u="sng" dirty="0" smtClean="0"/>
          </a:p>
          <a:p>
            <a:pPr marL="514350" indent="-514350">
              <a:buFont typeface="+mj-lt"/>
              <a:buAutoNum type="arabicPeriod"/>
            </a:pPr>
            <a:endParaRPr lang="en-US" u="sng" dirty="0"/>
          </a:p>
          <a:p>
            <a:pPr marL="514350" indent="-514350">
              <a:buFont typeface="+mj-lt"/>
              <a:buAutoNum type="arabicPeriod"/>
            </a:pPr>
            <a:endParaRPr lang="en-US" u="sng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US" dirty="0" smtClean="0"/>
              <a:t>5.  </a:t>
            </a:r>
            <a:r>
              <a:rPr lang="en-US" u="sng" dirty="0" smtClean="0"/>
              <a:t>Database</a:t>
            </a:r>
            <a:r>
              <a:rPr lang="en-US" dirty="0" smtClean="0"/>
              <a:t>.</a:t>
            </a:r>
          </a:p>
          <a:p>
            <a:pPr marL="514350" indent="-514350">
              <a:buNone/>
            </a:pPr>
            <a:r>
              <a:rPr lang="en-US" dirty="0" smtClean="0"/>
              <a:t>6.  Online service.  </a:t>
            </a:r>
          </a:p>
          <a:p>
            <a:pPr marL="514350" indent="-514350">
              <a:buAutoNum type="arabicPeriod" startAt="7"/>
            </a:pPr>
            <a:r>
              <a:rPr lang="en-US" dirty="0" smtClean="0"/>
              <a:t>Library, location.</a:t>
            </a:r>
          </a:p>
          <a:p>
            <a:pPr marL="1072134" lvl="2" indent="-514350">
              <a:buAutoNum type="arabicPeriod" startAt="7"/>
            </a:pPr>
            <a:r>
              <a:rPr lang="en-US" dirty="0" smtClean="0"/>
              <a:t>City , State</a:t>
            </a:r>
          </a:p>
          <a:p>
            <a:pPr marL="514350" indent="-514350">
              <a:buAutoNum type="arabicPeriod" startAt="7"/>
            </a:pPr>
            <a:r>
              <a:rPr lang="en-US" dirty="0" smtClean="0"/>
              <a:t>Date article accessed</a:t>
            </a:r>
          </a:p>
          <a:p>
            <a:pPr marL="1072134" lvl="2" indent="-514350">
              <a:buAutoNum type="arabicPeriod" startAt="7"/>
            </a:pPr>
            <a:r>
              <a:rPr lang="en-US" dirty="0" smtClean="0"/>
              <a:t>DD MM YYYY</a:t>
            </a:r>
          </a:p>
          <a:p>
            <a:pPr marL="514350" indent="-514350">
              <a:buAutoNum type="arabicPeriod" startAt="7"/>
            </a:pPr>
            <a:r>
              <a:rPr lang="en-US" dirty="0" smtClean="0"/>
              <a:t>Web.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periodicals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3222" indent="-514350">
              <a:buFont typeface="+mj-lt"/>
              <a:buAutoNum type="arabicPeriod"/>
            </a:pPr>
            <a:r>
              <a:rPr lang="en-US" dirty="0" smtClean="0"/>
              <a:t>Carter W. Johnson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“Vulnerability of Northern Prairie Wetlands to Climate Change.”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Bioscience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55: 10 (2005) 863-872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err="1" smtClean="0"/>
              <a:t>MasterFile</a:t>
            </a:r>
            <a:r>
              <a:rPr lang="en-US" dirty="0" smtClean="0"/>
              <a:t> Premier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EBSCO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Port Allegany High School Library, Port Allegany, PA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March 2, 2009</a:t>
            </a:r>
          </a:p>
          <a:p>
            <a:pPr marL="633222" indent="-514350">
              <a:buFont typeface="+mj-lt"/>
              <a:buAutoNum type="arabicPeriod"/>
            </a:pPr>
            <a:endParaRPr lang="en-US" dirty="0" smtClean="0"/>
          </a:p>
          <a:p>
            <a:pPr marL="633222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articles Example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Johnson, Carter W.  “Vulnerability of Northern Prairie Wetlands to Climate Change.”  </a:t>
            </a:r>
            <a:r>
              <a:rPr lang="en-US" u="sng" dirty="0" smtClean="0"/>
              <a:t>Bioscience</a:t>
            </a:r>
            <a:r>
              <a:rPr lang="en-US" dirty="0" smtClean="0"/>
              <a:t>  55:10 (2005):  863-872.  </a:t>
            </a:r>
            <a:r>
              <a:rPr lang="en-US" u="sng" dirty="0" err="1" smtClean="0"/>
              <a:t>MasterFile</a:t>
            </a:r>
            <a:r>
              <a:rPr lang="en-US" u="sng" dirty="0" smtClean="0"/>
              <a:t> Premier</a:t>
            </a:r>
            <a:r>
              <a:rPr lang="en-US" dirty="0" smtClean="0"/>
              <a:t>.  EBSCO.  PAHS Library, Port Allegany, PA.  02 Mar. 2009,  Web. 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Purdue writing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http://owl.english.purdue.edu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342</TotalTime>
  <Words>394</Words>
  <Application>Microsoft Office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MLA Documentation  Basics</vt:lpstr>
      <vt:lpstr>MLA Guide—TIPS!</vt:lpstr>
      <vt:lpstr>Books One, Two, or Three Authors</vt:lpstr>
      <vt:lpstr>Book continued One author</vt:lpstr>
      <vt:lpstr>Book Cont. Two Authors</vt:lpstr>
      <vt:lpstr>Database articles Article 9 steps</vt:lpstr>
      <vt:lpstr>Online periodicals</vt:lpstr>
      <vt:lpstr>Online articles Example</vt:lpstr>
      <vt:lpstr>Purdue writing lab</vt:lpstr>
      <vt:lpstr>HOMEWORK For Tonight!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MLA Documentation  Basics</dc:title>
  <dc:creator>nline</dc:creator>
  <cp:lastModifiedBy>Mrs. Line</cp:lastModifiedBy>
  <cp:revision>39</cp:revision>
  <dcterms:created xsi:type="dcterms:W3CDTF">2009-03-05T13:52:25Z</dcterms:created>
  <dcterms:modified xsi:type="dcterms:W3CDTF">2011-01-31T17:41:33Z</dcterms:modified>
</cp:coreProperties>
</file>